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84" r:id="rId5"/>
    <p:sldId id="283" r:id="rId6"/>
    <p:sldId id="258" r:id="rId7"/>
    <p:sldId id="260" r:id="rId8"/>
    <p:sldId id="273" r:id="rId9"/>
    <p:sldId id="274" r:id="rId10"/>
    <p:sldId id="263" r:id="rId11"/>
    <p:sldId id="264" r:id="rId12"/>
    <p:sldId id="265" r:id="rId13"/>
    <p:sldId id="266" r:id="rId14"/>
    <p:sldId id="267" r:id="rId15"/>
    <p:sldId id="269" r:id="rId16"/>
    <p:sldId id="272" r:id="rId17"/>
    <p:sldId id="270" r:id="rId18"/>
    <p:sldId id="271" r:id="rId19"/>
    <p:sldId id="275" r:id="rId20"/>
    <p:sldId id="276" r:id="rId21"/>
    <p:sldId id="282" r:id="rId22"/>
    <p:sldId id="277" r:id="rId23"/>
    <p:sldId id="279" r:id="rId24"/>
    <p:sldId id="285" r:id="rId25"/>
    <p:sldId id="280" r:id="rId26"/>
    <p:sldId id="278" r:id="rId27"/>
    <p:sldId id="28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571426E-AF77-4821-A308-B9FE719E2CF4}" type="slidenum">
              <a:rPr lang="en-AU" smtClean="0"/>
              <a:t>‹#›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A840D04-6D55-4A3B-8350-AAF89F0D8A65}" type="datetimeFigureOut">
              <a:rPr lang="en-AU" smtClean="0"/>
              <a:t>1/02/2023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067" y="0"/>
            <a:ext cx="4287318" cy="429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A1 Chemistry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Atomic Structure</a:t>
            </a:r>
          </a:p>
        </p:txBody>
      </p:sp>
    </p:spTree>
    <p:extLst>
      <p:ext uri="{BB962C8B-B14F-4D97-AF65-F5344CB8AC3E}">
        <p14:creationId xmlns:p14="http://schemas.microsoft.com/office/powerpoint/2010/main" val="39663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2800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Protons and neutrons are almost identical in size and mass.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AU" sz="32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The nucleus contains almost all of the mass of the atom, despite taking up less than 10</a:t>
            </a:r>
            <a:r>
              <a:rPr lang="en-AU" sz="3200" baseline="30000" dirty="0">
                <a:latin typeface="Calibri" pitchFamily="34" charset="0"/>
                <a:cs typeface="Calibri" pitchFamily="34" charset="0"/>
              </a:rPr>
              <a:t>-12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 of its volume. </a:t>
            </a:r>
          </a:p>
        </p:txBody>
      </p:sp>
    </p:spTree>
    <p:extLst>
      <p:ext uri="{BB962C8B-B14F-4D97-AF65-F5344CB8AC3E}">
        <p14:creationId xmlns:p14="http://schemas.microsoft.com/office/powerpoint/2010/main" val="216070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291512" cy="51498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Most of the atom is empty space, through which negatively charged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electrons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 orbit at high speed.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AU" sz="32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Electrons are much smaller and lighter than protons and neutrons, and so contribute almost no mass to the atom.  </a:t>
            </a:r>
          </a:p>
        </p:txBody>
      </p:sp>
    </p:spTree>
    <p:extLst>
      <p:ext uri="{BB962C8B-B14F-4D97-AF65-F5344CB8AC3E}">
        <p14:creationId xmlns:p14="http://schemas.microsoft.com/office/powerpoint/2010/main" val="1287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4" name="Just how small is an atom - Jonathan Bergman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260648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31020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8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z="6000" dirty="0">
                <a:latin typeface="Cambria" pitchFamily="18" charset="0"/>
              </a:rPr>
              <a:t>Atomic number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628775"/>
            <a:ext cx="7849244" cy="45021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1200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atomic number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 (Z) of any atom is the number of protons in the nucleus.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AU" sz="32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The atomic number defines the element,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</a:t>
            </a:r>
            <a:r>
              <a:rPr lang="en-AU" sz="3200" i="1" dirty="0" err="1">
                <a:latin typeface="Calibri" pitchFamily="34" charset="0"/>
                <a:cs typeface="Calibri" pitchFamily="34" charset="0"/>
              </a:rPr>
              <a:t>ie</a:t>
            </a:r>
            <a:r>
              <a:rPr lang="en-AU" sz="3200" i="1" dirty="0">
                <a:latin typeface="Calibri" pitchFamily="34" charset="0"/>
                <a:cs typeface="Calibri" pitchFamily="34" charset="0"/>
              </a:rPr>
              <a:t> all hydrogen atoms have 1 proton,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3200" i="1" dirty="0">
                <a:latin typeface="Calibri" pitchFamily="34" charset="0"/>
                <a:cs typeface="Calibri" pitchFamily="34" charset="0"/>
              </a:rPr>
              <a:t>	all helium atoms have 2 protons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AU" sz="3200" i="1" dirty="0">
                <a:latin typeface="Calibri" pitchFamily="34" charset="0"/>
                <a:cs typeface="Calibri" pitchFamily="34" charset="0"/>
              </a:rPr>
              <a:t>	and so on…</a:t>
            </a:r>
          </a:p>
        </p:txBody>
      </p:sp>
    </p:spTree>
    <p:extLst>
      <p:ext uri="{BB962C8B-B14F-4D97-AF65-F5344CB8AC3E}">
        <p14:creationId xmlns:p14="http://schemas.microsoft.com/office/powerpoint/2010/main" val="16340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z="6000" dirty="0">
                <a:latin typeface="Cambria" pitchFamily="18" charset="0"/>
              </a:rPr>
              <a:t>Mass number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8388424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sz="4000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The relative mass of a proton or neutron is 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atomic mass unit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(One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atomic mass unit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 is equal to 1/12</a:t>
            </a:r>
            <a:r>
              <a:rPr lang="en-AU" sz="3200" baseline="30000" dirty="0">
                <a:latin typeface="Calibri" pitchFamily="34" charset="0"/>
                <a:cs typeface="Calibri" pitchFamily="34" charset="0"/>
              </a:rPr>
              <a:t>th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 of the mass of one carbon-12 atom).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The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mass number (A)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 of a particular atom is the number of protons plus neutrons in that atom.</a:t>
            </a:r>
          </a:p>
        </p:txBody>
      </p:sp>
    </p:spTree>
    <p:extLst>
      <p:ext uri="{BB962C8B-B14F-4D97-AF65-F5344CB8AC3E}">
        <p14:creationId xmlns:p14="http://schemas.microsoft.com/office/powerpoint/2010/main" val="172369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4140200" y="2708275"/>
            <a:ext cx="8636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10600"/>
              <a:t>X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563938" y="2565400"/>
            <a:ext cx="129698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5400"/>
              <a:t>A</a:t>
            </a: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563938" y="3500438"/>
            <a:ext cx="20161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5400"/>
              <a:t>Z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611188" y="2565400"/>
            <a:ext cx="2808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2800"/>
              <a:t>mass number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539750" y="3860800"/>
            <a:ext cx="2592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2800"/>
              <a:t>atomic number</a:t>
            </a: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5761038" y="3357563"/>
            <a:ext cx="255537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3200" dirty="0"/>
              <a:t>element symbol</a:t>
            </a:r>
          </a:p>
        </p:txBody>
      </p:sp>
      <p:sp>
        <p:nvSpPr>
          <p:cNvPr id="142346" name="Line 10"/>
          <p:cNvSpPr>
            <a:spLocks noChangeShapeType="1"/>
          </p:cNvSpPr>
          <p:nvPr/>
        </p:nvSpPr>
        <p:spPr bwMode="auto">
          <a:xfrm>
            <a:off x="2916238" y="2852738"/>
            <a:ext cx="647700" cy="144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2347" name="Line 11"/>
          <p:cNvSpPr>
            <a:spLocks noChangeShapeType="1"/>
          </p:cNvSpPr>
          <p:nvPr/>
        </p:nvSpPr>
        <p:spPr bwMode="auto">
          <a:xfrm flipV="1">
            <a:off x="3059113" y="4005263"/>
            <a:ext cx="576262" cy="144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2348" name="Line 12"/>
          <p:cNvSpPr>
            <a:spLocks noChangeShapeType="1"/>
          </p:cNvSpPr>
          <p:nvPr/>
        </p:nvSpPr>
        <p:spPr bwMode="auto">
          <a:xfrm flipH="1" flipV="1">
            <a:off x="4932363" y="3573463"/>
            <a:ext cx="792162" cy="142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466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0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000" fill="hold"/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0" grpId="0"/>
      <p:bldP spid="142340" grpId="1"/>
      <p:bldP spid="142341" grpId="0"/>
      <p:bldP spid="142341" grpId="1"/>
      <p:bldP spid="142342" grpId="0"/>
      <p:bldP spid="142342" grpId="1"/>
      <p:bldP spid="142343" grpId="0"/>
      <p:bldP spid="142343" grpId="1"/>
      <p:bldP spid="142343" grpId="2"/>
      <p:bldP spid="142344" grpId="0"/>
      <p:bldP spid="142344" grpId="1"/>
      <p:bldP spid="142344" grpId="2"/>
      <p:bldP spid="142345" grpId="0"/>
      <p:bldP spid="142345" grpId="1"/>
      <p:bldP spid="142345" grpId="2"/>
      <p:bldP spid="142346" grpId="0" animBg="1"/>
      <p:bldP spid="142347" grpId="0" animBg="1"/>
      <p:bldP spid="1423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620688"/>
            <a:ext cx="7537648" cy="5780112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AU" sz="4400" b="1" baseline="30000" dirty="0"/>
              <a:t>14</a:t>
            </a:r>
            <a:r>
              <a:rPr lang="en-AU" sz="4400" b="1" dirty="0"/>
              <a:t>C  </a:t>
            </a:r>
          </a:p>
          <a:p>
            <a:pPr marL="114300" indent="0" algn="ctr">
              <a:buNone/>
            </a:pPr>
            <a:endParaRPr lang="en-AU" sz="4400" b="1" dirty="0"/>
          </a:p>
          <a:p>
            <a:pPr marL="114300" indent="0" algn="ctr">
              <a:buNone/>
            </a:pPr>
            <a:r>
              <a:rPr lang="en-AU" sz="4400" b="1" dirty="0"/>
              <a:t>C-14  </a:t>
            </a:r>
          </a:p>
          <a:p>
            <a:pPr marL="114300" indent="0" algn="ctr">
              <a:buNone/>
            </a:pPr>
            <a:endParaRPr lang="en-AU" sz="4400" b="1" dirty="0"/>
          </a:p>
          <a:p>
            <a:pPr marL="114300" indent="0" algn="ctr">
              <a:buNone/>
            </a:pPr>
            <a:r>
              <a:rPr lang="en-AU" sz="4400" b="1" dirty="0"/>
              <a:t>carbon - 14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4128" y="620688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solidFill>
                  <a:schemeClr val="bg2">
                    <a:lumMod val="50000"/>
                  </a:schemeClr>
                </a:solidFill>
              </a:rPr>
              <a:t>IUPAC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88024" y="974631"/>
            <a:ext cx="7920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2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z="6000" dirty="0">
                <a:latin typeface="Cambria" pitchFamily="18" charset="0"/>
              </a:rPr>
              <a:t>Isotopes</a:t>
            </a:r>
          </a:p>
        </p:txBody>
      </p:sp>
      <p:pic>
        <p:nvPicPr>
          <p:cNvPr id="15364" name="Picture 5" descr="ne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96951"/>
            <a:ext cx="6293588" cy="371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AU" sz="4000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Atoms of the same element have the same number of protons, but may have a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different number of neutrons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.</a:t>
            </a:r>
            <a:endParaRPr lang="en-AU" sz="3200" dirty="0">
              <a:effectLst>
                <a:outerShdw blurRad="38100" dist="38100" dir="2700000" algn="tl">
                  <a:srgbClr val="FFFFFF"/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9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836613"/>
            <a:ext cx="7992119" cy="52562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AU" dirty="0">
                <a:latin typeface="Corbel" pitchFamily="34" charset="0"/>
              </a:rPr>
              <a:t>	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These different forms of the same element are called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isotopes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, and are distinguished by their </a:t>
            </a:r>
            <a:r>
              <a:rPr lang="en-AU" sz="32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  <a:cs typeface="Calibri" pitchFamily="34" charset="0"/>
              </a:rPr>
              <a:t>different mass numbers</a:t>
            </a:r>
            <a:r>
              <a:rPr lang="en-AU" sz="32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AU" sz="3200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AU" sz="3200" dirty="0">
                <a:latin typeface="Calibri" pitchFamily="34" charset="0"/>
                <a:cs typeface="Calibri" pitchFamily="34" charset="0"/>
              </a:rPr>
              <a:t>	Isotopes share chemical properties, but have different physical properties.</a:t>
            </a:r>
          </a:p>
        </p:txBody>
      </p:sp>
    </p:spTree>
    <p:extLst>
      <p:ext uri="{BB962C8B-B14F-4D97-AF65-F5344CB8AC3E}">
        <p14:creationId xmlns:p14="http://schemas.microsoft.com/office/powerpoint/2010/main" val="90365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Relative atomic mass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3200" dirty="0"/>
              <a:t>“atomic weight”</a:t>
            </a:r>
          </a:p>
          <a:p>
            <a:pPr marL="114300" indent="0">
              <a:buNone/>
            </a:pPr>
            <a:r>
              <a:rPr lang="en-AU" sz="3200" dirty="0"/>
              <a:t>The average mass number of atoms of that element.</a:t>
            </a:r>
          </a:p>
          <a:p>
            <a:pPr marL="114300" indent="0">
              <a:buNone/>
            </a:pPr>
            <a:r>
              <a:rPr lang="en-AU" sz="3200" dirty="0"/>
              <a:t>Determined by isotopic composition – </a:t>
            </a:r>
            <a:r>
              <a:rPr lang="en-AU" sz="3200" dirty="0" err="1"/>
              <a:t>ie</a:t>
            </a:r>
            <a:r>
              <a:rPr lang="en-AU" sz="3200" dirty="0"/>
              <a:t> proportion of each isotope. 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13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 descr="C:\Users\e0409479\Documents\2015\A1CHE\Pics\untitle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13267"/>
            <a:ext cx="4752528" cy="419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40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60" y="1052736"/>
            <a:ext cx="4896544" cy="3672408"/>
          </a:xfrm>
        </p:spPr>
      </p:pic>
    </p:spTree>
    <p:extLst>
      <p:ext uri="{BB962C8B-B14F-4D97-AF65-F5344CB8AC3E}">
        <p14:creationId xmlns:p14="http://schemas.microsoft.com/office/powerpoint/2010/main" val="31251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Question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068479"/>
              </p:ext>
            </p:extLst>
          </p:nvPr>
        </p:nvGraphicFramePr>
        <p:xfrm>
          <a:off x="611560" y="1417638"/>
          <a:ext cx="5695950" cy="1097280"/>
        </p:xfrm>
        <a:graphic>
          <a:graphicData uri="http://schemas.openxmlformats.org/drawingml/2006/table">
            <a:tbl>
              <a:tblPr/>
              <a:tblGrid>
                <a:gridCol w="2847975">
                  <a:extLst>
                    <a:ext uri="{9D8B030D-6E8A-4147-A177-3AD203B41FA5}">
                      <a16:colId xmlns:a16="http://schemas.microsoft.com/office/drawing/2014/main" val="2452515564"/>
                    </a:ext>
                  </a:extLst>
                </a:gridCol>
                <a:gridCol w="2847975">
                  <a:extLst>
                    <a:ext uri="{9D8B030D-6E8A-4147-A177-3AD203B41FA5}">
                      <a16:colId xmlns:a16="http://schemas.microsoft.com/office/drawing/2014/main" val="1150122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l"/>
                      <a:r>
                        <a:rPr lang="en-AU" b="1" dirty="0">
                          <a:solidFill>
                            <a:srgbClr val="000000"/>
                          </a:solidFill>
                          <a:effectLst/>
                        </a:rPr>
                        <a:t>Mass number</a:t>
                      </a:r>
                    </a:p>
                  </a:txBody>
                  <a:tcPr marR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b="1">
                          <a:solidFill>
                            <a:srgbClr val="000000"/>
                          </a:solidFill>
                          <a:effectLst/>
                        </a:rPr>
                        <a:t>Abundance</a:t>
                      </a:r>
                    </a:p>
                  </a:txBody>
                  <a:tcPr marL="95250" marR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0726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AU">
                          <a:effectLst/>
                        </a:rPr>
                        <a:t>63</a:t>
                      </a:r>
                    </a:p>
                  </a:txBody>
                  <a:tcPr marR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>
                          <a:effectLst/>
                        </a:rPr>
                        <a:t>69%</a:t>
                      </a:r>
                      <a:endParaRPr lang="en-AU">
                        <a:effectLst/>
                      </a:endParaRPr>
                    </a:p>
                  </a:txBody>
                  <a:tcPr marL="95250" marR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52151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AU">
                          <a:effectLst/>
                        </a:rPr>
                        <a:t>65</a:t>
                      </a:r>
                    </a:p>
                  </a:txBody>
                  <a:tcPr marR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>
                          <a:effectLst/>
                        </a:rPr>
                        <a:t>31%</a:t>
                      </a:r>
                      <a:endParaRPr lang="en-AU" dirty="0">
                        <a:effectLst/>
                      </a:endParaRPr>
                    </a:p>
                  </a:txBody>
                  <a:tcPr marL="95250" marR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108396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07665" y="-2034222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Chlorine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6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Mass spectroscopy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68760"/>
            <a:ext cx="6870700" cy="4610100"/>
          </a:xfrm>
        </p:spPr>
      </p:pic>
    </p:spTree>
    <p:extLst>
      <p:ext uri="{BB962C8B-B14F-4D97-AF65-F5344CB8AC3E}">
        <p14:creationId xmlns:p14="http://schemas.microsoft.com/office/powerpoint/2010/main" val="198536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AU" dirty="0"/>
              <a:t>elements are represented by symbols</a:t>
            </a:r>
          </a:p>
          <a:p>
            <a:pPr lvl="0"/>
            <a:r>
              <a:rPr lang="en-AU" dirty="0"/>
              <a:t>atoms can be modelled as a nucleus, surrounded by electrons in distinct energy levels, held together by electrostatic forces of attraction between the nucleus and electrons</a:t>
            </a:r>
          </a:p>
          <a:p>
            <a:pPr lvl="0"/>
            <a:r>
              <a:rPr lang="en-AU" dirty="0"/>
              <a:t>isotopes are atoms of an element with the same number of protons but different numbers of neutrons and are represented in the form</a:t>
            </a:r>
            <a:r>
              <a:rPr lang="en-AU" baseline="30000" dirty="0"/>
              <a:t> A </a:t>
            </a:r>
            <a:r>
              <a:rPr lang="en-AU" dirty="0"/>
              <a:t>X (IUPAC) or X-A</a:t>
            </a:r>
          </a:p>
          <a:p>
            <a:pPr lvl="0"/>
            <a:r>
              <a:rPr lang="en-AU" dirty="0"/>
              <a:t>ions are atoms or groups of atoms that are electrically charged due to a loss or gain of electrons </a:t>
            </a:r>
          </a:p>
          <a:p>
            <a:pPr lvl="0"/>
            <a:r>
              <a:rPr lang="en-AU" dirty="0"/>
              <a:t>isotopes of an element have the same electron configuration and possess similar chemical properties but have different physical properties </a:t>
            </a:r>
          </a:p>
          <a:p>
            <a:pPr lvl="0"/>
            <a:r>
              <a:rPr lang="en-AU" dirty="0"/>
              <a:t>the relative atomic mass (atomic weight), </a:t>
            </a:r>
            <a:r>
              <a:rPr lang="en-AU" dirty="0" err="1"/>
              <a:t>Ar</a:t>
            </a:r>
            <a:r>
              <a:rPr lang="en-AU" dirty="0"/>
              <a:t> is the ratio of the average mass of the atom to 1/12 the mass of an atom of 12C; relative atomic masses of the elements are calculated from their isotopic composition</a:t>
            </a:r>
          </a:p>
          <a:p>
            <a:pPr lvl="0"/>
            <a:r>
              <a:rPr lang="en-AU" dirty="0"/>
              <a:t>mass spectrometry involves the ionisation of substances and the separation and detection of the resulting ions; the spectra which are generated can be analysed to determine the isotopic composition of elements and interpreted to determine relative atomic mass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772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14E3-9DB4-4225-0865-5B61664D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A750-6B9B-EF81-4F4B-7B7AD3ACF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200" dirty="0"/>
              <a:t>Identify the number of protons, neutrons and electrons in an isotope </a:t>
            </a:r>
            <a:r>
              <a:rPr lang="en-AU" sz="3200"/>
              <a:t>or ion</a:t>
            </a:r>
            <a:endParaRPr lang="en-AU" sz="3200" dirty="0"/>
          </a:p>
          <a:p>
            <a:r>
              <a:rPr lang="en-AU" sz="3200" dirty="0"/>
              <a:t>Write the IUPAC symbol for elements</a:t>
            </a:r>
          </a:p>
          <a:p>
            <a:r>
              <a:rPr lang="en-AU" sz="3200" dirty="0"/>
              <a:t>Explain the difference between mass number and relative atomic mass</a:t>
            </a:r>
          </a:p>
          <a:p>
            <a:r>
              <a:rPr lang="en-AU" sz="3200" dirty="0"/>
              <a:t>Calculate relative atomic mass for samples with different proportions of isotopes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169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 key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4800600"/>
          </a:xfrm>
        </p:spPr>
        <p:txBody>
          <a:bodyPr numCol="2">
            <a:normAutofit fontScale="92500"/>
          </a:bodyPr>
          <a:lstStyle/>
          <a:p>
            <a:r>
              <a:rPr lang="en-AU" sz="3500" dirty="0"/>
              <a:t>nucleus</a:t>
            </a:r>
          </a:p>
          <a:p>
            <a:r>
              <a:rPr lang="en-AU" sz="3500" dirty="0"/>
              <a:t>protons, neutrons, electrons</a:t>
            </a:r>
          </a:p>
          <a:p>
            <a:r>
              <a:rPr lang="en-AU" sz="3500" dirty="0"/>
              <a:t>energy levels</a:t>
            </a:r>
          </a:p>
          <a:p>
            <a:r>
              <a:rPr lang="en-AU" sz="3500" dirty="0"/>
              <a:t>electrostatic</a:t>
            </a:r>
          </a:p>
          <a:p>
            <a:r>
              <a:rPr lang="en-AU" sz="3500" dirty="0"/>
              <a:t>isotope</a:t>
            </a:r>
          </a:p>
          <a:p>
            <a:r>
              <a:rPr lang="en-AU" sz="3500" dirty="0"/>
              <a:t>IUPAC</a:t>
            </a:r>
          </a:p>
          <a:p>
            <a:r>
              <a:rPr lang="en-AU" sz="3500" dirty="0"/>
              <a:t>ion</a:t>
            </a:r>
          </a:p>
          <a:p>
            <a:r>
              <a:rPr lang="en-AU" sz="3500" dirty="0"/>
              <a:t>atomic number (A)</a:t>
            </a:r>
          </a:p>
          <a:p>
            <a:r>
              <a:rPr lang="en-AU" sz="3500" dirty="0"/>
              <a:t>mass number (Z)</a:t>
            </a:r>
          </a:p>
          <a:p>
            <a:r>
              <a:rPr lang="en-AU" sz="3500" dirty="0"/>
              <a:t>relative atomic mass (“atomic weight”)</a:t>
            </a:r>
          </a:p>
          <a:p>
            <a:r>
              <a:rPr lang="en-AU" sz="3500" dirty="0"/>
              <a:t>mass spectrometry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326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AU" sz="3200" dirty="0"/>
              <a:t>History of the development of atomic theory</a:t>
            </a:r>
          </a:p>
        </p:txBody>
      </p:sp>
    </p:spTree>
    <p:extLst>
      <p:ext uri="{BB962C8B-B14F-4D97-AF65-F5344CB8AC3E}">
        <p14:creationId xmlns:p14="http://schemas.microsoft.com/office/powerpoint/2010/main" val="6865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Practice…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Set 1.1, 1.2 and 1.7</a:t>
            </a:r>
          </a:p>
          <a:p>
            <a:r>
              <a:rPr lang="en-AU" dirty="0"/>
              <a:t>Set 8</a:t>
            </a:r>
          </a:p>
        </p:txBody>
      </p:sp>
    </p:spTree>
    <p:extLst>
      <p:ext uri="{BB962C8B-B14F-4D97-AF65-F5344CB8AC3E}">
        <p14:creationId xmlns:p14="http://schemas.microsoft.com/office/powerpoint/2010/main" val="19074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Intentions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7620000" cy="4800600"/>
          </a:xfrm>
        </p:spPr>
        <p:txBody>
          <a:bodyPr>
            <a:normAutofit fontScale="92500"/>
          </a:bodyPr>
          <a:lstStyle/>
          <a:p>
            <a:pPr lvl="0"/>
            <a:r>
              <a:rPr lang="en-AU" sz="2800" dirty="0"/>
              <a:t>elements are represented by symbols</a:t>
            </a:r>
          </a:p>
          <a:p>
            <a:pPr lvl="0"/>
            <a:r>
              <a:rPr lang="en-AU" sz="2800" dirty="0"/>
              <a:t>atoms can be modelled as a nucleus, surrounded by electrons in distinct energy levels, held together by electrostatic forces of attraction between the nucleus and electrons</a:t>
            </a:r>
          </a:p>
          <a:p>
            <a:pPr lvl="0"/>
            <a:r>
              <a:rPr lang="en-AU" sz="2800" dirty="0"/>
              <a:t>isotopes are atoms of an element with the same number of protons but different numbers of neutrons and are represented in the form</a:t>
            </a:r>
            <a:r>
              <a:rPr lang="en-AU" sz="2800" baseline="30000" dirty="0"/>
              <a:t> A </a:t>
            </a:r>
            <a:r>
              <a:rPr lang="en-AU" sz="2800" dirty="0"/>
              <a:t>X (IUPAC) or X-A</a:t>
            </a:r>
          </a:p>
          <a:p>
            <a:pPr lvl="0"/>
            <a:r>
              <a:rPr lang="en-AU" sz="2800" dirty="0"/>
              <a:t>ions are atoms or groups of atoms that are electrically charged due to a loss or gain of electrons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92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E52A-D45A-6DC9-2F09-EA7901A7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620688"/>
            <a:ext cx="7620000" cy="547260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AU" sz="2800" dirty="0"/>
              <a:t>isotopes of an element have the same electron configuration and possess similar chemical properties but have different physical properties </a:t>
            </a:r>
          </a:p>
          <a:p>
            <a:pPr lvl="0"/>
            <a:r>
              <a:rPr lang="en-AU" sz="2800" dirty="0"/>
              <a:t>the relative atomic mass (atomic weight), </a:t>
            </a:r>
            <a:r>
              <a:rPr lang="en-AU" sz="2800" dirty="0" err="1"/>
              <a:t>Ar</a:t>
            </a:r>
            <a:r>
              <a:rPr lang="en-AU" sz="2800" dirty="0"/>
              <a:t> is the ratio of the average mass of the atom to 1/12 the mass of an atom of 12C; relative atomic masses of the elements are calculated from their isotopic composition</a:t>
            </a:r>
          </a:p>
          <a:p>
            <a:pPr lvl="0"/>
            <a:r>
              <a:rPr lang="en-AU" sz="2800" dirty="0"/>
              <a:t>mass spectrometry involves the ionisation of substances and the separation and detection of the resulting ions; the spectra which are generated can be analysed to determine the isotopic composition of elements and interpreted to determine relative atomic mass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216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14E3-9DB4-4225-0865-5B61664D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A750-6B9B-EF81-4F4B-7B7AD3ACF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200" dirty="0"/>
              <a:t>Identify the number of protons, neutrons and electrons in an isotope or ion</a:t>
            </a:r>
          </a:p>
          <a:p>
            <a:r>
              <a:rPr lang="en-AU" sz="3200" dirty="0"/>
              <a:t>Write the IUPAC symbol for elements</a:t>
            </a:r>
          </a:p>
          <a:p>
            <a:r>
              <a:rPr lang="en-AU" sz="3200" dirty="0"/>
              <a:t>Explain the difference between mass number and relative atomic mass</a:t>
            </a:r>
          </a:p>
          <a:p>
            <a:r>
              <a:rPr lang="en-AU" sz="3200" dirty="0"/>
              <a:t>Calculate relative atomic mass for samples with different proportions of isotopes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27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4800600"/>
          </a:xfrm>
        </p:spPr>
        <p:txBody>
          <a:bodyPr numCol="2">
            <a:normAutofit fontScale="92500"/>
          </a:bodyPr>
          <a:lstStyle/>
          <a:p>
            <a:r>
              <a:rPr lang="en-AU" sz="3500" dirty="0"/>
              <a:t>nucleus</a:t>
            </a:r>
          </a:p>
          <a:p>
            <a:r>
              <a:rPr lang="en-AU" sz="3500" dirty="0"/>
              <a:t>protons, neutrons, electrons</a:t>
            </a:r>
          </a:p>
          <a:p>
            <a:r>
              <a:rPr lang="en-AU" sz="3500" dirty="0"/>
              <a:t>energy levels</a:t>
            </a:r>
          </a:p>
          <a:p>
            <a:r>
              <a:rPr lang="en-AU" sz="3500" dirty="0"/>
              <a:t>electrostatic</a:t>
            </a:r>
          </a:p>
          <a:p>
            <a:r>
              <a:rPr lang="en-AU" sz="3500" dirty="0"/>
              <a:t>isotope</a:t>
            </a:r>
          </a:p>
          <a:p>
            <a:r>
              <a:rPr lang="en-AU" sz="3500" dirty="0"/>
              <a:t>IUPAC</a:t>
            </a:r>
          </a:p>
          <a:p>
            <a:r>
              <a:rPr lang="en-AU" sz="3500" dirty="0"/>
              <a:t>ion</a:t>
            </a:r>
          </a:p>
          <a:p>
            <a:r>
              <a:rPr lang="en-AU" sz="3500" dirty="0"/>
              <a:t>atomic number (A)</a:t>
            </a:r>
          </a:p>
          <a:p>
            <a:r>
              <a:rPr lang="en-AU" sz="3500" dirty="0"/>
              <a:t>mass number (Z)</a:t>
            </a:r>
          </a:p>
          <a:p>
            <a:r>
              <a:rPr lang="en-AU" sz="3500" dirty="0"/>
              <a:t>relative atomic mass (“atomic weight”)</a:t>
            </a:r>
          </a:p>
          <a:p>
            <a:r>
              <a:rPr lang="en-AU" sz="3500" dirty="0"/>
              <a:t>mass spectrometry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83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Atomic structure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1513"/>
            <a:ext cx="3312368" cy="29678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AU" sz="3200" dirty="0"/>
          </a:p>
          <a:p>
            <a:pPr marL="114300" indent="0">
              <a:buNone/>
            </a:pPr>
            <a:endParaRPr lang="en-AU" sz="3200" dirty="0"/>
          </a:p>
          <a:p>
            <a:pPr marL="114300" indent="0">
              <a:buNone/>
            </a:pPr>
            <a:r>
              <a:rPr lang="en-AU" sz="3200" dirty="0"/>
              <a:t>Nucleus contains protons  and neutrons</a:t>
            </a:r>
          </a:p>
          <a:p>
            <a:pPr marL="114300" indent="0">
              <a:buNone/>
            </a:pPr>
            <a:r>
              <a:rPr lang="en-AU" sz="3200" dirty="0"/>
              <a:t>                                </a:t>
            </a:r>
          </a:p>
          <a:p>
            <a:pPr marL="114300" indent="0">
              <a:buNone/>
            </a:pPr>
            <a:r>
              <a:rPr lang="en-AU" sz="3200" dirty="0"/>
              <a:t>surrounded by a “cloud” of electrons.</a:t>
            </a:r>
          </a:p>
          <a:p>
            <a:pPr marL="114300" indent="0">
              <a:buNone/>
            </a:pPr>
            <a:r>
              <a:rPr lang="en-AU" sz="3200" dirty="0"/>
              <a:t>Electrons are found in distinct energy levels.</a:t>
            </a:r>
          </a:p>
          <a:p>
            <a:pPr marL="114300" indent="0">
              <a:buNone/>
            </a:pPr>
            <a:endParaRPr lang="en-AU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211960" y="1700808"/>
            <a:ext cx="2232248" cy="12241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83868" y="191683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positive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56276" y="1836378"/>
            <a:ext cx="3672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00B050"/>
                </a:solidFill>
              </a:rPr>
              <a:t>neutral </a:t>
            </a:r>
          </a:p>
          <a:p>
            <a:r>
              <a:rPr lang="en-AU" sz="2000" dirty="0">
                <a:solidFill>
                  <a:srgbClr val="00B050"/>
                </a:solidFill>
              </a:rPr>
              <a:t>(no charge)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624228" y="1605620"/>
            <a:ext cx="432048" cy="1309464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12160" y="3358733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negative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724128" y="2348880"/>
            <a:ext cx="288032" cy="165618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19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 build="allAtOnce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AU" sz="3200" dirty="0"/>
              <a:t>Electrostatic attraction between positive protons, (neutral neutrons) and negative electrons hold the atom together.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140968"/>
            <a:ext cx="4572000" cy="281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9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AU" sz="3200" dirty="0"/>
              <a:t>Atoms (or groups of atoms) can lose or gain electrons (</a:t>
            </a:r>
            <a:r>
              <a:rPr lang="en-AU" sz="3200" i="1" dirty="0"/>
              <a:t>ionise</a:t>
            </a:r>
            <a:r>
              <a:rPr lang="en-AU" sz="3200" dirty="0"/>
              <a:t>) to become charged particles (</a:t>
            </a:r>
            <a:r>
              <a:rPr lang="en-AU" sz="3200" i="1" dirty="0"/>
              <a:t>ions</a:t>
            </a:r>
            <a:r>
              <a:rPr lang="en-AU" sz="3200" dirty="0"/>
              <a:t>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428999"/>
            <a:ext cx="4824536" cy="19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4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196</TotalTime>
  <Words>912</Words>
  <Application>Microsoft Office PowerPoint</Application>
  <PresentationFormat>On-screen Show (4:3)</PresentationFormat>
  <Paragraphs>126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</vt:lpstr>
      <vt:lpstr>Corbel</vt:lpstr>
      <vt:lpstr>Wingdings</vt:lpstr>
      <vt:lpstr>Adjacency</vt:lpstr>
      <vt:lpstr>A1 Chemistry</vt:lpstr>
      <vt:lpstr>PowerPoint Presentation</vt:lpstr>
      <vt:lpstr>Learning Intentions</vt:lpstr>
      <vt:lpstr>PowerPoint Presentation</vt:lpstr>
      <vt:lpstr>Success Criteria</vt:lpstr>
      <vt:lpstr>Key words</vt:lpstr>
      <vt:lpstr>Atomic structure</vt:lpstr>
      <vt:lpstr>PowerPoint Presentation</vt:lpstr>
      <vt:lpstr>Ions</vt:lpstr>
      <vt:lpstr>PowerPoint Presentation</vt:lpstr>
      <vt:lpstr>PowerPoint Presentation</vt:lpstr>
      <vt:lpstr>PowerPoint Presentation</vt:lpstr>
      <vt:lpstr>Atomic number</vt:lpstr>
      <vt:lpstr>Mass number</vt:lpstr>
      <vt:lpstr>PowerPoint Presentation</vt:lpstr>
      <vt:lpstr>PowerPoint Presentation</vt:lpstr>
      <vt:lpstr>Isotopes</vt:lpstr>
      <vt:lpstr>PowerPoint Presentation</vt:lpstr>
      <vt:lpstr>Relative atomic mass</vt:lpstr>
      <vt:lpstr>PowerPoint Presentation</vt:lpstr>
      <vt:lpstr>Example Question</vt:lpstr>
      <vt:lpstr>Mass spectroscopy</vt:lpstr>
      <vt:lpstr>Review objectives</vt:lpstr>
      <vt:lpstr>Success Criteria</vt:lpstr>
      <vt:lpstr>Review key words</vt:lpstr>
      <vt:lpstr>Next lesson</vt:lpstr>
      <vt:lpstr>Practice…</vt:lpstr>
    </vt:vector>
  </TitlesOfParts>
  <Company>The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1A Chemistry</dc:title>
  <dc:creator>JOHNSON Kristy</dc:creator>
  <cp:lastModifiedBy>Kristy</cp:lastModifiedBy>
  <cp:revision>23</cp:revision>
  <dcterms:created xsi:type="dcterms:W3CDTF">2015-01-31T08:30:22Z</dcterms:created>
  <dcterms:modified xsi:type="dcterms:W3CDTF">2023-01-31T22:38:01Z</dcterms:modified>
</cp:coreProperties>
</file>